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6"/>
  </p:notesMasterIdLst>
  <p:sldIdLst>
    <p:sldId id="269" r:id="rId2"/>
    <p:sldId id="263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68" r:id="rId15"/>
  </p:sldIdLst>
  <p:sldSz cx="9144000" cy="5715000" type="screen16x10"/>
  <p:notesSz cx="6858000" cy="9144000"/>
  <p:embeddedFontLst>
    <p:embeddedFont>
      <p:font typeface="Paperlogy 4 Regular" charset="-127"/>
      <p:regular r:id="rId17"/>
    </p:embeddedFont>
    <p:embeddedFont>
      <p:font typeface="Paperlogy 5 Medium" charset="-127"/>
      <p:regular r:id="rId18"/>
    </p:embeddedFont>
    <p:embeddedFont>
      <p:font typeface="Paperlogy 6 SemiBold" charset="-127"/>
      <p:regular r:id="rId19"/>
      <p:bold r:id="rId20"/>
    </p:embeddedFont>
    <p:embeddedFont>
      <p:font typeface="Paperlogy 7 Bold" charset="-127"/>
      <p:bold r:id="rId21"/>
    </p:embeddedFont>
    <p:embeddedFont>
      <p:font typeface="Paperlogy 8 ExtraBold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487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2970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455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5941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2427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8912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5396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1882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F60"/>
    <a:srgbClr val="3C5BA9"/>
    <a:srgbClr val="486AC2"/>
    <a:srgbClr val="5278D8"/>
    <a:srgbClr val="4472C4"/>
    <a:srgbClr val="104862"/>
    <a:srgbClr val="0D3512"/>
    <a:srgbClr val="EDE6EE"/>
    <a:srgbClr val="F9F2F8"/>
    <a:srgbClr val="FBF8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E0E538-ABBF-4C14-B17A-C709826560F1}" v="33" dt="2024-09-12T06:01:15.3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96" autoAdjust="0"/>
    <p:restoredTop sz="95216" autoAdjust="0"/>
  </p:normalViewPr>
  <p:slideViewPr>
    <p:cSldViewPr snapToGrid="0">
      <p:cViewPr varScale="1">
        <p:scale>
          <a:sx n="66" d="100"/>
          <a:sy n="66" d="100"/>
        </p:scale>
        <p:origin x="888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13F5D-AEED-4F15-BD06-259901833353}" type="datetimeFigureOut">
              <a:rPr lang="ko-KR" altLang="en-US" smtClean="0"/>
              <a:t>2024-09-12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022DC-E6D8-4FDD-87B6-3223383632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057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487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2970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455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5941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2427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8912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5396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1882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gradFill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A4F2793-BBCE-A7B7-8453-F42934B8E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633" y="2285497"/>
            <a:ext cx="8098734" cy="779812"/>
          </a:xfrm>
          <a:solidFill>
            <a:schemeClr val="bg2">
              <a:lumMod val="5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교재의 제목을 입력해주세요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BFB6A233-9A14-1C15-FA14-BB14B1E567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54190" y="3926781"/>
            <a:ext cx="1359460" cy="374304"/>
          </a:xfrm>
          <a:solidFill>
            <a:schemeClr val="bg2">
              <a:lumMod val="50000"/>
            </a:schemeClr>
          </a:solidFill>
          <a:ln w="28575">
            <a:solidFill>
              <a:schemeClr val="bg2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 algn="ctr">
              <a:buNone/>
              <a:defRPr sz="1333" b="1" i="0">
                <a:solidFill>
                  <a:schemeClr val="bg1"/>
                </a:solidFill>
                <a:latin typeface="Paperlogy 6 SemiBold" pitchFamily="2" charset="-127"/>
                <a:ea typeface="Paperlogy 6 SemiBold" pitchFamily="2" charset="-127"/>
              </a:defRPr>
            </a:lvl1pPr>
          </a:lstStyle>
          <a:p>
            <a:pPr lvl="0"/>
            <a:r>
              <a:rPr kumimoji="1" lang="en-US" altLang="ko-KR" dirty="0"/>
              <a:t>Name</a:t>
            </a:r>
            <a:endParaRPr kumimoji="1" lang="ko-KR" altLang="en-US" dirty="0"/>
          </a:p>
        </p:txBody>
      </p:sp>
      <p:sp>
        <p:nvSpPr>
          <p:cNvPr id="11" name="텍스트 개체 틀 8">
            <a:extLst>
              <a:ext uri="{FF2B5EF4-FFF2-40B4-BE49-F238E27FC236}">
                <a16:creationId xmlns:a16="http://schemas.microsoft.com/office/drawing/2014/main" id="{5D9B1034-CB14-8C37-59DE-D25BDEB629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13654" y="3926781"/>
            <a:ext cx="2476163" cy="374304"/>
          </a:xfrm>
          <a:noFill/>
          <a:ln w="28575">
            <a:solidFill>
              <a:schemeClr val="bg2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 algn="l">
              <a:buNone/>
              <a:defRPr sz="1333" b="0" i="0">
                <a:solidFill>
                  <a:schemeClr val="bg2">
                    <a:lumMod val="25000"/>
                  </a:schemeClr>
                </a:solidFill>
                <a:latin typeface="Paperlogy 5 Medium" pitchFamily="2" charset="-127"/>
                <a:ea typeface="Paperlogy 5 Medium" pitchFamily="2" charset="-127"/>
              </a:defRPr>
            </a:lvl1pPr>
          </a:lstStyle>
          <a:p>
            <a:pPr lvl="0"/>
            <a:r>
              <a:rPr kumimoji="1" lang="en-US" altLang="ko-KR" dirty="0"/>
              <a:t>E-Mail</a:t>
            </a:r>
            <a:endParaRPr kumimoji="1"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C6A480D-D9B9-8378-FCE8-CC82E4C970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2633" y="3065311"/>
            <a:ext cx="8098734" cy="514227"/>
          </a:xfrm>
          <a:noFill/>
        </p:spPr>
        <p:txBody>
          <a:bodyPr anchor="t"/>
          <a:lstStyle>
            <a:lvl1pPr marL="0" indent="0" algn="ctr"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Paperlogy 4 Regular" pitchFamily="2" charset="-127"/>
                <a:ea typeface="Paperlogy 4 Regular" pitchFamily="2" charset="-127"/>
              </a:defRPr>
            </a:lvl1pPr>
          </a:lstStyle>
          <a:p>
            <a:pPr lvl="0"/>
            <a:r>
              <a:rPr kumimoji="1" lang="ko-KR" altLang="en-US" dirty="0"/>
              <a:t>교재의 대단원 제목을 입력해주세요</a:t>
            </a:r>
          </a:p>
        </p:txBody>
      </p:sp>
      <p:pic>
        <p:nvPicPr>
          <p:cNvPr id="17" name="그림 16" descr="폰트, 그래픽, 블랙, 디자인이(가) 표시된 사진&#10;&#10;자동 생성된 설명">
            <a:extLst>
              <a:ext uri="{FF2B5EF4-FFF2-40B4-BE49-F238E27FC236}">
                <a16:creationId xmlns:a16="http://schemas.microsoft.com/office/drawing/2014/main" id="{785BF985-59C8-1FAE-378C-EA1BC3FC72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910" y="1529704"/>
            <a:ext cx="1570182" cy="483134"/>
          </a:xfrm>
          <a:prstGeom prst="rect">
            <a:avLst/>
          </a:prstGeom>
        </p:spPr>
      </p:pic>
      <p:sp>
        <p:nvSpPr>
          <p:cNvPr id="19" name="텍스트 개체 틀 8">
            <a:extLst>
              <a:ext uri="{FF2B5EF4-FFF2-40B4-BE49-F238E27FC236}">
                <a16:creationId xmlns:a16="http://schemas.microsoft.com/office/drawing/2014/main" id="{8F15C221-2B8F-D5CE-CA85-EE20700B40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54191" y="4461177"/>
            <a:ext cx="3835624" cy="374304"/>
          </a:xfrm>
        </p:spPr>
        <p:txBody>
          <a:bodyPr>
            <a:normAutofit/>
          </a:bodyPr>
          <a:lstStyle>
            <a:lvl1pPr marL="0" indent="0" algn="ctr">
              <a:buNone/>
              <a:defRPr sz="1333" b="0" i="0">
                <a:latin typeface="Paperlogy 4 Regular" pitchFamily="2" charset="-127"/>
                <a:ea typeface="Paperlogy 4 Regular" pitchFamily="2" charset="-127"/>
              </a:defRPr>
            </a:lvl1pPr>
          </a:lstStyle>
          <a:p>
            <a:pPr lvl="0"/>
            <a:r>
              <a:rPr kumimoji="1" lang="en-US" altLang="ko-KR" dirty="0"/>
              <a:t>2024.09.03</a:t>
            </a:r>
            <a:endParaRPr kumimoji="1"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BD8979E-2FD8-EFC2-E5D7-23E09AB6633B}"/>
              </a:ext>
            </a:extLst>
          </p:cNvPr>
          <p:cNvSpPr/>
          <p:nvPr userDrawn="1"/>
        </p:nvSpPr>
        <p:spPr>
          <a:xfrm>
            <a:off x="0" y="15718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141C1D2-C7F1-F431-D17A-750406BDE9FA}"/>
              </a:ext>
            </a:extLst>
          </p:cNvPr>
          <p:cNvSpPr/>
          <p:nvPr userDrawn="1"/>
        </p:nvSpPr>
        <p:spPr>
          <a:xfrm>
            <a:off x="0" y="5488757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93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F7F57A-AEF8-68E7-F8DA-268D78777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143999" cy="952107"/>
          </a:xfrm>
        </p:spPr>
        <p:txBody>
          <a:bodyPr anchor="ctr">
            <a:normAutofit/>
          </a:bodyPr>
          <a:lstStyle>
            <a:lvl1pPr algn="l">
              <a:defRPr sz="3200" b="0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DC7BC03-0A44-ABED-8E8B-1DB1EAAD8E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3742" y="1060043"/>
            <a:ext cx="8276511" cy="4004396"/>
          </a:xfrm>
        </p:spPr>
        <p:txBody>
          <a:bodyPr/>
          <a:lstStyle/>
          <a:p>
            <a:pPr lvl="0"/>
            <a:r>
              <a:rPr kumimoji="1" lang="en-US" altLang="ko-KR" dirty="0"/>
              <a:t>9.3</a:t>
            </a:r>
            <a:r>
              <a:rPr kumimoji="1" lang="ko-KR" altLang="en-US" dirty="0"/>
              <a:t> 마스터 텍스트 </a:t>
            </a:r>
            <a:r>
              <a:rPr kumimoji="1" lang="ko-KR" altLang="en-US" dirty="0" err="1"/>
              <a:t>중단원</a:t>
            </a:r>
            <a:r>
              <a:rPr kumimoji="1" lang="ko-KR" altLang="en-US" dirty="0"/>
              <a:t> </a:t>
            </a:r>
            <a:r>
              <a:rPr kumimoji="1" lang="en-US" altLang="ko-KR" dirty="0"/>
              <a:t>01</a:t>
            </a:r>
            <a:endParaRPr kumimoji="1" lang="ko-KR" altLang="en-US" dirty="0"/>
          </a:p>
          <a:p>
            <a:pPr lvl="1"/>
            <a:r>
              <a:rPr kumimoji="1" lang="en-US" altLang="ko-KR" dirty="0"/>
              <a:t>9.3.1</a:t>
            </a:r>
            <a:r>
              <a:rPr kumimoji="1" lang="ko-KR" altLang="en-US" dirty="0"/>
              <a:t>마스터 텍스트 소단원 </a:t>
            </a:r>
            <a:r>
              <a:rPr kumimoji="1" lang="en-US" altLang="ko-KR" dirty="0"/>
              <a:t>01</a:t>
            </a:r>
          </a:p>
          <a:p>
            <a:pPr lvl="1"/>
            <a:r>
              <a:rPr kumimoji="1" lang="en-US" altLang="ko-KR" dirty="0"/>
              <a:t>9.3.2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02</a:t>
            </a:r>
          </a:p>
          <a:p>
            <a:pPr lvl="0"/>
            <a:r>
              <a:rPr kumimoji="1" lang="en-US" altLang="ko-KR" dirty="0"/>
              <a:t>18.20</a:t>
            </a:r>
            <a:r>
              <a:rPr kumimoji="1" lang="ko-KR" altLang="en-US" dirty="0"/>
              <a:t> 마스터 텍스트 </a:t>
            </a:r>
            <a:r>
              <a:rPr kumimoji="1" lang="ko-KR" altLang="en-US" dirty="0" err="1"/>
              <a:t>중단원</a:t>
            </a:r>
            <a:r>
              <a:rPr kumimoji="1" lang="ko-KR" altLang="en-US" dirty="0"/>
              <a:t> </a:t>
            </a:r>
            <a:r>
              <a:rPr kumimoji="1" lang="en-US" altLang="ko-KR" dirty="0"/>
              <a:t>02</a:t>
            </a:r>
          </a:p>
          <a:p>
            <a:pPr lvl="1"/>
            <a:r>
              <a:rPr kumimoji="1" lang="en-US" altLang="ko-KR" dirty="0"/>
              <a:t>18.20.1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01</a:t>
            </a:r>
          </a:p>
          <a:p>
            <a:pPr lvl="1"/>
            <a:r>
              <a:rPr kumimoji="1" lang="en-US" altLang="ko-KR" dirty="0"/>
              <a:t>18.20.1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02</a:t>
            </a:r>
            <a:endParaRPr kumimoji="1" lang="ko-KR" altLang="en-US" dirty="0"/>
          </a:p>
        </p:txBody>
      </p:sp>
      <p:sp>
        <p:nvSpPr>
          <p:cNvPr id="26" name="슬라이드 번호 개체 틀 17">
            <a:extLst>
              <a:ext uri="{FF2B5EF4-FFF2-40B4-BE49-F238E27FC236}">
                <a16:creationId xmlns:a16="http://schemas.microsoft.com/office/drawing/2014/main" id="{C53B1E84-9445-91E5-585C-28134828E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905" y="5339151"/>
            <a:ext cx="670063" cy="304271"/>
          </a:xfrm>
          <a:prstGeom prst="rect">
            <a:avLst/>
          </a:prstGeom>
        </p:spPr>
        <p:txBody>
          <a:bodyPr/>
          <a:lstStyle>
            <a:lvl1pPr algn="r">
              <a:defRPr sz="14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831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2F9C7103-1DCE-38B9-BB5A-796D41EBD4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6835" y="1084082"/>
            <a:ext cx="8098734" cy="3652511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9F3E4A5-F3FE-B15F-A3CA-25A1E6DCBECF}"/>
              </a:ext>
            </a:extLst>
          </p:cNvPr>
          <p:cNvSpPr/>
          <p:nvPr userDrawn="1"/>
        </p:nvSpPr>
        <p:spPr>
          <a:xfrm>
            <a:off x="0" y="4958156"/>
            <a:ext cx="9144000" cy="76411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500" b="1" i="0" dirty="0">
                <a:latin typeface="Paperlogy 6 SemiBold" pitchFamily="2" charset="-127"/>
                <a:ea typeface="Paperlogy 6 SemiBold" pitchFamily="2" charset="-127"/>
              </a:rPr>
              <a:t>Keyword! – </a:t>
            </a:r>
            <a:r>
              <a:rPr kumimoji="1" lang="ko-KR" altLang="en-US" sz="1500" b="1" i="0" dirty="0">
                <a:latin typeface="Paperlogy 6 SemiBold" pitchFamily="2" charset="-127"/>
                <a:ea typeface="Paperlogy 6 SemiBold" pitchFamily="2" charset="-127"/>
              </a:rPr>
              <a:t>여기에 중요하다고 생각하는 내용을 넣어주세요</a:t>
            </a:r>
            <a:r>
              <a:rPr kumimoji="1" lang="en-US" altLang="ko-KR" sz="1500" b="1" i="0" dirty="0">
                <a:latin typeface="Paperlogy 6 SemiBold" pitchFamily="2" charset="-127"/>
                <a:ea typeface="Paperlogy 6 SemiBold" pitchFamily="2" charset="-127"/>
              </a:rPr>
              <a:t>!</a:t>
            </a:r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A1157B58-F7E8-5D57-894A-2F1729F8AB4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138905" y="5188078"/>
            <a:ext cx="670063" cy="30427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60F1D-04C0-7058-5BAA-49D077765F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6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1" lang="ko-KR" altLang="en-US" dirty="0"/>
              <a:t>마스터 소단원 제목 이름</a:t>
            </a:r>
          </a:p>
        </p:txBody>
      </p:sp>
    </p:spTree>
    <p:extLst>
      <p:ext uri="{BB962C8B-B14F-4D97-AF65-F5344CB8AC3E}">
        <p14:creationId xmlns:p14="http://schemas.microsoft.com/office/powerpoint/2010/main" val="306667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1">
            <a:extLst>
              <a:ext uri="{FF2B5EF4-FFF2-40B4-BE49-F238E27FC236}">
                <a16:creationId xmlns:a16="http://schemas.microsoft.com/office/drawing/2014/main" id="{DA464A2E-67AA-9A44-1B30-2418BB9AD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47" y="414579"/>
            <a:ext cx="4245310" cy="304271"/>
          </a:xfrm>
        </p:spPr>
        <p:txBody>
          <a:bodyPr>
            <a:normAutofit/>
          </a:bodyPr>
          <a:lstStyle>
            <a:lvl1pPr>
              <a:defRPr sz="1400" b="0" i="0">
                <a:solidFill>
                  <a:schemeClr val="tx1"/>
                </a:solidFill>
                <a:latin typeface="Paperlogy 5 Medium" pitchFamily="2" charset="-127"/>
                <a:ea typeface="Paperlogy 5 Medium" pitchFamily="2" charset="-127"/>
              </a:defRPr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23" name="텍스트 개체 틀 9">
            <a:extLst>
              <a:ext uri="{FF2B5EF4-FFF2-40B4-BE49-F238E27FC236}">
                <a16:creationId xmlns:a16="http://schemas.microsoft.com/office/drawing/2014/main" id="{42509A3F-280E-D471-4D2B-8D8907162A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7124" y="395834"/>
            <a:ext cx="670063" cy="304271"/>
          </a:xfr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pPr lvl="0"/>
            <a:r>
              <a:rPr kumimoji="1" lang="en-US" altLang="ko-KR" dirty="0"/>
              <a:t>99.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F3AC44-40BF-BEE3-293A-B504C54D02D1}"/>
              </a:ext>
            </a:extLst>
          </p:cNvPr>
          <p:cNvSpPr/>
          <p:nvPr userDrawn="1"/>
        </p:nvSpPr>
        <p:spPr>
          <a:xfrm>
            <a:off x="0" y="0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87EE0B3C-1DFE-813D-4AA5-E27B392275B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CA793156-0FED-3108-121D-A686961A1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045" y="5367263"/>
            <a:ext cx="1060174" cy="248047"/>
          </a:xfrm>
          <a:prstGeom prst="rect">
            <a:avLst/>
          </a:prstGeom>
        </p:spPr>
      </p:pic>
      <p:cxnSp>
        <p:nvCxnSpPr>
          <p:cNvPr id="33" name="직선 연결선 3">
            <a:extLst>
              <a:ext uri="{FF2B5EF4-FFF2-40B4-BE49-F238E27FC236}">
                <a16:creationId xmlns:a16="http://schemas.microsoft.com/office/drawing/2014/main" id="{313CB276-6ACC-41C8-16C6-05592727ADC4}"/>
              </a:ext>
            </a:extLst>
          </p:cNvPr>
          <p:cNvCxnSpPr>
            <a:cxnSpLocks/>
          </p:cNvCxnSpPr>
          <p:nvPr userDrawn="1"/>
        </p:nvCxnSpPr>
        <p:spPr>
          <a:xfrm>
            <a:off x="1572322" y="5514357"/>
            <a:ext cx="671106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261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7B2FE-9E69-58ED-F030-3E4F68AE4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2059295"/>
            <a:ext cx="8098734" cy="1104636"/>
          </a:xfrm>
          <a:prstGeom prst="roundRect">
            <a:avLst>
              <a:gd name="adj" fmla="val 9015"/>
            </a:avLst>
          </a:prstGeom>
          <a:effectLst/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CBC304-A4BE-412E-E626-5C6824B76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55DDF63-1A45-1343-C124-484ACAFEFC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85112" y="4685848"/>
            <a:ext cx="1362180" cy="3187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D37473B-AB85-56B4-7B56-0765373AC609}"/>
              </a:ext>
            </a:extLst>
          </p:cNvPr>
          <p:cNvSpPr/>
          <p:nvPr userDrawn="1"/>
        </p:nvSpPr>
        <p:spPr>
          <a:xfrm>
            <a:off x="0" y="5486404"/>
            <a:ext cx="9144000" cy="2358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49CB3AC-2E71-578D-418C-3FB43D014F1E}"/>
              </a:ext>
            </a:extLst>
          </p:cNvPr>
          <p:cNvSpPr/>
          <p:nvPr userDrawn="1"/>
        </p:nvSpPr>
        <p:spPr>
          <a:xfrm>
            <a:off x="0" y="1"/>
            <a:ext cx="9144000" cy="2358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6287B6F-617E-2294-174D-2ACCF20B99C2}"/>
              </a:ext>
            </a:extLst>
          </p:cNvPr>
          <p:cNvSpPr/>
          <p:nvPr userDrawn="1"/>
        </p:nvSpPr>
        <p:spPr>
          <a:xfrm>
            <a:off x="0" y="0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1BC2BC-F240-F888-7EF6-F74970DCF32D}"/>
              </a:ext>
            </a:extLst>
          </p:cNvPr>
          <p:cNvSpPr/>
          <p:nvPr userDrawn="1"/>
        </p:nvSpPr>
        <p:spPr>
          <a:xfrm>
            <a:off x="0" y="5477312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84FB797-3DEF-2BD4-1315-FAD2685A741C}"/>
              </a:ext>
            </a:extLst>
          </p:cNvPr>
          <p:cNvSpPr/>
          <p:nvPr userDrawn="1"/>
        </p:nvSpPr>
        <p:spPr>
          <a:xfrm>
            <a:off x="0" y="15718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31AA37-23A2-0C07-C909-99FE4877A16F}"/>
              </a:ext>
            </a:extLst>
          </p:cNvPr>
          <p:cNvSpPr/>
          <p:nvPr userDrawn="1"/>
        </p:nvSpPr>
        <p:spPr>
          <a:xfrm>
            <a:off x="0" y="5488757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94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6602F5-7096-E44F-B694-8C029C7C4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045" y="1263408"/>
            <a:ext cx="8425923" cy="4075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/>
          </a:p>
        </p:txBody>
      </p:sp>
      <p:sp>
        <p:nvSpPr>
          <p:cNvPr id="12" name="슬라이드 번호 개체 틀 17">
            <a:extLst>
              <a:ext uri="{FF2B5EF4-FFF2-40B4-BE49-F238E27FC236}">
                <a16:creationId xmlns:a16="http://schemas.microsoft.com/office/drawing/2014/main" id="{DBF272EF-C931-623B-5442-3D015A34A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905" y="5339151"/>
            <a:ext cx="670063" cy="304271"/>
          </a:xfrm>
          <a:prstGeom prst="rect">
            <a:avLst/>
          </a:prstGeom>
        </p:spPr>
        <p:txBody>
          <a:bodyPr/>
          <a:lstStyle>
            <a:lvl1pPr algn="r">
              <a:defRPr sz="14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A3C21CC-B849-D6F2-4B10-FF1A3BDE471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045" y="5367263"/>
            <a:ext cx="1060174" cy="24804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7C10E78-50BB-0795-106E-E0EB6B0FE65E}"/>
              </a:ext>
            </a:extLst>
          </p:cNvPr>
          <p:cNvSpPr/>
          <p:nvPr userDrawn="1"/>
        </p:nvSpPr>
        <p:spPr>
          <a:xfrm>
            <a:off x="0" y="0"/>
            <a:ext cx="9144000" cy="857250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874AC96-B762-6142-A8EE-647AB5EA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5" y="0"/>
            <a:ext cx="913263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/>
          </a:p>
        </p:txBody>
      </p:sp>
      <p:cxnSp>
        <p:nvCxnSpPr>
          <p:cNvPr id="23" name="직선 연결선 3">
            <a:extLst>
              <a:ext uri="{FF2B5EF4-FFF2-40B4-BE49-F238E27FC236}">
                <a16:creationId xmlns:a16="http://schemas.microsoft.com/office/drawing/2014/main" id="{09C7A63D-3DEA-4847-9661-E8A0EBEB5200}"/>
              </a:ext>
            </a:extLst>
          </p:cNvPr>
          <p:cNvCxnSpPr>
            <a:cxnSpLocks/>
          </p:cNvCxnSpPr>
          <p:nvPr userDrawn="1"/>
        </p:nvCxnSpPr>
        <p:spPr>
          <a:xfrm>
            <a:off x="1572322" y="5514357"/>
            <a:ext cx="671106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72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5" r:id="rId3"/>
    <p:sldLayoutId id="2147483664" r:id="rId4"/>
    <p:sldLayoutId id="2147483666" r:id="rId5"/>
  </p:sldLayoutIdLst>
  <p:hf hdr="0" ftr="0" dt="0"/>
  <p:txStyles>
    <p:titleStyle>
      <a:lvl1pPr marL="180000" algn="l" defTabSz="761830" rtl="0" eaLnBrk="1" latinLnBrk="0" hangingPunct="1">
        <a:lnSpc>
          <a:spcPct val="90000"/>
        </a:lnSpc>
        <a:spcBef>
          <a:spcPct val="0"/>
        </a:spcBef>
        <a:buNone/>
        <a:defRPr sz="3666" b="1" i="0" kern="1200">
          <a:solidFill>
            <a:schemeClr val="bg1"/>
          </a:solidFill>
          <a:latin typeface="Paperlogy 7 Bold" pitchFamily="2" charset="-127"/>
          <a:ea typeface="Paperlogy 7 Bold" pitchFamily="2" charset="-127"/>
          <a:cs typeface="+mj-cs"/>
        </a:defRPr>
      </a:lvl1pPr>
    </p:titleStyle>
    <p:bodyStyle>
      <a:lvl1pPr marL="190458" indent="-190458" algn="l" defTabSz="761830" rtl="0" eaLnBrk="1" latinLnBrk="0" hangingPunct="1">
        <a:lnSpc>
          <a:spcPct val="140000"/>
        </a:lnSpc>
        <a:spcBef>
          <a:spcPts val="833"/>
        </a:spcBef>
        <a:buFont typeface="Arial" panose="020B0604020202020204" pitchFamily="34" charset="0"/>
        <a:buChar char="•"/>
        <a:defRPr sz="1667" b="0" i="0" kern="1200">
          <a:solidFill>
            <a:schemeClr val="tx1"/>
          </a:solidFill>
          <a:latin typeface="Paperlogy 5 Medium" pitchFamily="2" charset="-127"/>
          <a:ea typeface="Paperlogy 5 Medium" pitchFamily="2" charset="-127"/>
          <a:cs typeface="+mn-cs"/>
        </a:defRPr>
      </a:lvl1pPr>
      <a:lvl2pPr marL="571371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2pPr>
      <a:lvl3pPr marL="952287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333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3pPr>
      <a:lvl4pPr marL="1333202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167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4pPr>
      <a:lvl5pPr marL="1714115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167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5pPr>
      <a:lvl6pPr marL="2095031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5946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6857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7775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16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830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743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658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573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489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402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317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85C077-F2F8-CD3D-6560-267FCBCB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Hands On Machine Learning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F3D59A-58DE-84DB-A7F9-BFE9A959D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4470" y="3830838"/>
            <a:ext cx="1553669" cy="374304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Sin-</a:t>
            </a:r>
            <a:r>
              <a:rPr kumimoji="1" lang="en-US" altLang="ko-KR" dirty="0" err="1"/>
              <a:t>sa</a:t>
            </a:r>
            <a:endParaRPr kumimoji="1"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A98912-4712-6F73-7916-E471207733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98140" y="3830838"/>
            <a:ext cx="2101401" cy="374304"/>
          </a:xfrm>
        </p:spPr>
        <p:txBody>
          <a:bodyPr>
            <a:normAutofit fontScale="92500"/>
          </a:bodyPr>
          <a:lstStyle/>
          <a:p>
            <a:r>
              <a:rPr kumimoji="1" lang="en-US" altLang="ko-KR" dirty="0"/>
              <a:t>sinsa240903@inha.edu</a:t>
            </a:r>
            <a:endParaRPr kumimoji="1"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BD29AB-B9C0-FB6B-164A-882956123F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2638" y="3051022"/>
            <a:ext cx="8098734" cy="514227"/>
          </a:xfrm>
        </p:spPr>
        <p:txBody>
          <a:bodyPr>
            <a:normAutofit/>
          </a:bodyPr>
          <a:lstStyle/>
          <a:p>
            <a:r>
              <a:rPr kumimoji="1" lang="en-US" altLang="ko-KR" sz="1600" dirty="0"/>
              <a:t>Chapter 03. Classification</a:t>
            </a:r>
            <a:endParaRPr kumimoji="1" lang="ko-KR" altLang="en-US" sz="1600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6D7B161F-30AB-B90B-F57B-256968EA88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44470" y="4330774"/>
            <a:ext cx="3655071" cy="374304"/>
          </a:xfrm>
        </p:spPr>
        <p:txBody>
          <a:bodyPr/>
          <a:lstStyle/>
          <a:p>
            <a:r>
              <a:rPr kumimoji="1" lang="en-US" altLang="ko-KR" dirty="0"/>
              <a:t>2024.09.12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7869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980090-9F34-B063-05DA-B08404AD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3.4 Multi-classification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B14465-E087-BC78-7F65-FD7071B5D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10</a:t>
            </a:fld>
            <a:endParaRPr kumimoji="1" lang="ko-Kore-KR" altLang="en-US"/>
          </a:p>
        </p:txBody>
      </p:sp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00AED7B0-AD35-3002-08C8-0F0FA1EB96BD}"/>
              </a:ext>
            </a:extLst>
          </p:cNvPr>
          <p:cNvSpPr txBox="1">
            <a:spLocks/>
          </p:cNvSpPr>
          <p:nvPr/>
        </p:nvSpPr>
        <p:spPr>
          <a:xfrm>
            <a:off x="528199" y="1120249"/>
            <a:ext cx="7610706" cy="3342894"/>
          </a:xfrm>
          <a:prstGeom prst="rect">
            <a:avLst/>
          </a:prstGeom>
        </p:spPr>
        <p:txBody>
          <a:bodyPr>
            <a:normAutofit/>
          </a:bodyPr>
          <a:lstStyle>
            <a:lvl1pPr marL="190458" indent="-190458" algn="l" defTabSz="761830" rtl="0" eaLnBrk="1" latinLnBrk="0" hangingPunct="1">
              <a:lnSpc>
                <a:spcPct val="14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1667" b="0" i="0" kern="1200">
                <a:solidFill>
                  <a:schemeClr val="tx1"/>
                </a:solidFill>
                <a:latin typeface="Paperlogy 5 Medium" pitchFamily="2" charset="-127"/>
                <a:ea typeface="Paperlogy 5 Medium" pitchFamily="2" charset="-127"/>
                <a:cs typeface="+mn-cs"/>
              </a:defRPr>
            </a:lvl1pPr>
            <a:lvl2pPr marL="571371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2pPr>
            <a:lvl3pPr marL="952287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333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3pPr>
            <a:lvl4pPr marL="1333202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4pPr>
            <a:lvl5pPr marL="1714115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5pPr>
            <a:lvl6pPr marL="2095031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5946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6857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7775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kumimoji="1" lang="en-US" altLang="ko-KR" sz="2000" dirty="0"/>
              <a:t>Binary class vs Multi class</a:t>
            </a:r>
          </a:p>
          <a:p>
            <a:pPr lvl="1">
              <a:lnSpc>
                <a:spcPct val="130000"/>
              </a:lnSpc>
            </a:pPr>
            <a:r>
              <a:rPr kumimoji="1" lang="en-US" altLang="ko-KR" sz="1833" dirty="0"/>
              <a:t>{</a:t>
            </a:r>
            <a:r>
              <a:rPr kumimoji="1" lang="en-US" altLang="ko-KR" sz="1833" dirty="0" err="1"/>
              <a:t>Logisitic</a:t>
            </a:r>
            <a:r>
              <a:rPr kumimoji="1" lang="en-US" altLang="ko-KR" sz="1833" dirty="0"/>
              <a:t>, SVM} vs {SGD, Random Forest, Naïve Bayes}</a:t>
            </a:r>
          </a:p>
          <a:p>
            <a:pPr>
              <a:lnSpc>
                <a:spcPct val="130000"/>
              </a:lnSpc>
            </a:pPr>
            <a:r>
              <a:rPr kumimoji="1" lang="en-US" altLang="ko-KR" sz="2000" dirty="0"/>
              <a:t>Multi-classifier</a:t>
            </a:r>
          </a:p>
          <a:p>
            <a:pPr lvl="1">
              <a:lnSpc>
                <a:spcPct val="130000"/>
              </a:lnSpc>
            </a:pPr>
            <a:r>
              <a:rPr kumimoji="1" lang="en-US" altLang="ko-KR" sz="1833" dirty="0" err="1"/>
              <a:t>OvR</a:t>
            </a:r>
            <a:r>
              <a:rPr kumimoji="1" lang="en-US" altLang="ko-KR" sz="1833" dirty="0"/>
              <a:t> vs </a:t>
            </a:r>
            <a:r>
              <a:rPr kumimoji="1" lang="en-US" altLang="ko-KR" sz="1833" dirty="0" err="1"/>
              <a:t>OvO</a:t>
            </a:r>
            <a:endParaRPr kumimoji="1" lang="en-US" altLang="ko-KR" sz="1833" dirty="0"/>
          </a:p>
          <a:p>
            <a:pPr lvl="1">
              <a:lnSpc>
                <a:spcPct val="130000"/>
              </a:lnSpc>
            </a:pPr>
            <a:r>
              <a:rPr kumimoji="1" lang="en-US" altLang="ko-KR" sz="1833" dirty="0" err="1"/>
              <a:t>OvR</a:t>
            </a:r>
            <a:r>
              <a:rPr kumimoji="1" lang="en-US" altLang="ko-KR" sz="1833" dirty="0"/>
              <a:t>: 0 or rest, 1 or rest, …	in </a:t>
            </a:r>
            <a:r>
              <a:rPr kumimoji="1" lang="en-US" altLang="ko-KR" sz="1833" b="1" dirty="0"/>
              <a:t>n</a:t>
            </a:r>
            <a:r>
              <a:rPr kumimoji="1" lang="en-US" altLang="ko-KR" sz="1833" dirty="0"/>
              <a:t> classifiers</a:t>
            </a:r>
          </a:p>
          <a:p>
            <a:pPr lvl="1">
              <a:lnSpc>
                <a:spcPct val="130000"/>
              </a:lnSpc>
            </a:pPr>
            <a:r>
              <a:rPr kumimoji="1" lang="en-US" altLang="ko-KR" sz="1833" dirty="0" err="1"/>
              <a:t>OvO</a:t>
            </a:r>
            <a:r>
              <a:rPr kumimoji="1" lang="en-US" altLang="ko-KR" sz="1833" dirty="0"/>
              <a:t>: 0 or 1, 0 or 2, …		in </a:t>
            </a:r>
            <a:r>
              <a:rPr kumimoji="1" lang="en-US" altLang="ko-KR" sz="1833" b="1" dirty="0"/>
              <a:t>nC2</a:t>
            </a:r>
            <a:r>
              <a:rPr kumimoji="1" lang="en-US" altLang="ko-KR" sz="1833" dirty="0"/>
              <a:t> classifiers</a:t>
            </a:r>
          </a:p>
          <a:p>
            <a:pPr lvl="1">
              <a:lnSpc>
                <a:spcPct val="130000"/>
              </a:lnSpc>
            </a:pPr>
            <a:endParaRPr kumimoji="1" lang="ko-KR" altLang="en-US" sz="1833" dirty="0"/>
          </a:p>
        </p:txBody>
      </p:sp>
    </p:spTree>
    <p:extLst>
      <p:ext uri="{BB962C8B-B14F-4D97-AF65-F5344CB8AC3E}">
        <p14:creationId xmlns:p14="http://schemas.microsoft.com/office/powerpoint/2010/main" val="2125007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980090-9F34-B063-05DA-B08404AD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3.5 Error Analysis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B14465-E087-BC78-7F65-FD7071B5D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11</a:t>
            </a:fld>
            <a:endParaRPr kumimoji="1" lang="ko-Kore-KR" altLang="en-US"/>
          </a:p>
        </p:txBody>
      </p:sp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00AED7B0-AD35-3002-08C8-0F0FA1EB96BD}"/>
              </a:ext>
            </a:extLst>
          </p:cNvPr>
          <p:cNvSpPr txBox="1">
            <a:spLocks/>
          </p:cNvSpPr>
          <p:nvPr/>
        </p:nvSpPr>
        <p:spPr>
          <a:xfrm>
            <a:off x="528199" y="1120249"/>
            <a:ext cx="7610706" cy="3342894"/>
          </a:xfrm>
          <a:prstGeom prst="rect">
            <a:avLst/>
          </a:prstGeom>
        </p:spPr>
        <p:txBody>
          <a:bodyPr>
            <a:normAutofit/>
          </a:bodyPr>
          <a:lstStyle>
            <a:lvl1pPr marL="190458" indent="-190458" algn="l" defTabSz="761830" rtl="0" eaLnBrk="1" latinLnBrk="0" hangingPunct="1">
              <a:lnSpc>
                <a:spcPct val="14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1667" b="0" i="0" kern="1200">
                <a:solidFill>
                  <a:schemeClr val="tx1"/>
                </a:solidFill>
                <a:latin typeface="Paperlogy 5 Medium" pitchFamily="2" charset="-127"/>
                <a:ea typeface="Paperlogy 5 Medium" pitchFamily="2" charset="-127"/>
                <a:cs typeface="+mn-cs"/>
              </a:defRPr>
            </a:lvl1pPr>
            <a:lvl2pPr marL="571371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2pPr>
            <a:lvl3pPr marL="952287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333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3pPr>
            <a:lvl4pPr marL="1333202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4pPr>
            <a:lvl5pPr marL="1714115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5pPr>
            <a:lvl6pPr marL="2095031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5946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6857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7775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kumimoji="1" lang="en-US" altLang="ko-KR" sz="2000" dirty="0"/>
              <a:t>Confusion matrix</a:t>
            </a:r>
            <a:endParaRPr kumimoji="1" lang="ko-KR" altLang="en-US" sz="1833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4F52C07-AFFA-79B5-36C4-BA0A9B57F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99" y="1675924"/>
            <a:ext cx="3893768" cy="32252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B976C3-A913-69AB-4385-5AB8663C1DAB}"/>
              </a:ext>
            </a:extLst>
          </p:cNvPr>
          <p:cNvSpPr txBox="1"/>
          <p:nvPr/>
        </p:nvSpPr>
        <p:spPr>
          <a:xfrm>
            <a:off x="528199" y="4793425"/>
            <a:ext cx="22164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https://ml4a.github.io/demos/confusion_mnist</a:t>
            </a:r>
            <a:endParaRPr lang="ko-KR" altLang="en-US" sz="800" dirty="0"/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BE64AB62-0D7B-0805-9FA2-1D64C6D18E37}"/>
              </a:ext>
            </a:extLst>
          </p:cNvPr>
          <p:cNvSpPr txBox="1">
            <a:spLocks/>
          </p:cNvSpPr>
          <p:nvPr/>
        </p:nvSpPr>
        <p:spPr>
          <a:xfrm>
            <a:off x="4722035" y="2073275"/>
            <a:ext cx="4260040" cy="2863850"/>
          </a:xfrm>
          <a:prstGeom prst="rect">
            <a:avLst/>
          </a:prstGeom>
        </p:spPr>
        <p:txBody>
          <a:bodyPr>
            <a:normAutofit/>
          </a:bodyPr>
          <a:lstStyle>
            <a:lvl1pPr marL="190458" indent="-190458" algn="l" defTabSz="761830" rtl="0" eaLnBrk="1" latinLnBrk="0" hangingPunct="1">
              <a:lnSpc>
                <a:spcPct val="14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1667" b="0" i="0" kern="1200">
                <a:solidFill>
                  <a:schemeClr val="tx1"/>
                </a:solidFill>
                <a:latin typeface="Paperlogy 5 Medium" pitchFamily="2" charset="-127"/>
                <a:ea typeface="Paperlogy 5 Medium" pitchFamily="2" charset="-127"/>
                <a:cs typeface="+mn-cs"/>
              </a:defRPr>
            </a:lvl1pPr>
            <a:lvl2pPr marL="571371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2pPr>
            <a:lvl3pPr marL="952287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333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3pPr>
            <a:lvl4pPr marL="1333202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4pPr>
            <a:lvl5pPr marL="1714115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5pPr>
            <a:lvl6pPr marL="2095031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5946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6857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7775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1000" dirty="0"/>
              <a:t>At the precision, we can see that the model has </a:t>
            </a:r>
            <a:r>
              <a:rPr lang="en-US" altLang="ko-KR" sz="1000" b="1" dirty="0"/>
              <a:t>the lowest precision</a:t>
            </a:r>
            <a:r>
              <a:rPr lang="en-US" altLang="ko-KR" sz="1000" dirty="0"/>
              <a:t> in predicting </a:t>
            </a:r>
            <a:r>
              <a:rPr lang="en-US" altLang="ko-KR" sz="1000" b="1" dirty="0"/>
              <a:t>the number 5</a:t>
            </a:r>
            <a:r>
              <a:rPr lang="en-US" altLang="ko-KR" sz="1000" dirty="0"/>
              <a:t>, and in this case, the model most frequently </a:t>
            </a:r>
            <a:r>
              <a:rPr lang="en-US" altLang="ko-KR" sz="1000" b="1" dirty="0"/>
              <a:t>misclassified 3 as 5</a:t>
            </a:r>
            <a:r>
              <a:rPr lang="en-US" altLang="ko-KR" sz="1000" dirty="0"/>
              <a:t>.</a:t>
            </a:r>
          </a:p>
          <a:p>
            <a:pPr>
              <a:lnSpc>
                <a:spcPct val="130000"/>
              </a:lnSpc>
            </a:pPr>
            <a:endParaRPr kumimoji="1" lang="en-US" altLang="ko-KR" sz="1000" dirty="0"/>
          </a:p>
          <a:p>
            <a:pPr>
              <a:lnSpc>
                <a:spcPct val="130000"/>
              </a:lnSpc>
            </a:pPr>
            <a:r>
              <a:rPr lang="en-US" altLang="ko-KR" sz="1000" dirty="0"/>
              <a:t>Among all the precisions, the model most frequently </a:t>
            </a:r>
            <a:r>
              <a:rPr lang="en-US" altLang="ko-KR" sz="1000" b="1" dirty="0"/>
              <a:t>misclassified 4 as 9</a:t>
            </a:r>
            <a:endParaRPr kumimoji="1" lang="en-US" altLang="ko-KR" sz="1000" b="1" dirty="0"/>
          </a:p>
        </p:txBody>
      </p:sp>
    </p:spTree>
    <p:extLst>
      <p:ext uri="{BB962C8B-B14F-4D97-AF65-F5344CB8AC3E}">
        <p14:creationId xmlns:p14="http://schemas.microsoft.com/office/powerpoint/2010/main" val="1290315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980090-9F34-B063-05DA-B08404AD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3.6 Multi-label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B14465-E087-BC78-7F65-FD7071B5D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12</a:t>
            </a:fld>
            <a:endParaRPr kumimoji="1" lang="ko-Kore-KR" altLang="en-US"/>
          </a:p>
        </p:txBody>
      </p:sp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00AED7B0-AD35-3002-08C8-0F0FA1EB96BD}"/>
              </a:ext>
            </a:extLst>
          </p:cNvPr>
          <p:cNvSpPr txBox="1">
            <a:spLocks/>
          </p:cNvSpPr>
          <p:nvPr/>
        </p:nvSpPr>
        <p:spPr>
          <a:xfrm>
            <a:off x="528199" y="1120249"/>
            <a:ext cx="7610706" cy="3342894"/>
          </a:xfrm>
          <a:prstGeom prst="rect">
            <a:avLst/>
          </a:prstGeom>
        </p:spPr>
        <p:txBody>
          <a:bodyPr>
            <a:normAutofit/>
          </a:bodyPr>
          <a:lstStyle>
            <a:lvl1pPr marL="190458" indent="-190458" algn="l" defTabSz="761830" rtl="0" eaLnBrk="1" latinLnBrk="0" hangingPunct="1">
              <a:lnSpc>
                <a:spcPct val="14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1667" b="0" i="0" kern="1200">
                <a:solidFill>
                  <a:schemeClr val="tx1"/>
                </a:solidFill>
                <a:latin typeface="Paperlogy 5 Medium" pitchFamily="2" charset="-127"/>
                <a:ea typeface="Paperlogy 5 Medium" pitchFamily="2" charset="-127"/>
                <a:cs typeface="+mn-cs"/>
              </a:defRPr>
            </a:lvl1pPr>
            <a:lvl2pPr marL="571371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2pPr>
            <a:lvl3pPr marL="952287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333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3pPr>
            <a:lvl4pPr marL="1333202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4pPr>
            <a:lvl5pPr marL="1714115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5pPr>
            <a:lvl6pPr marL="2095031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5946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6857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7775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2000" dirty="0"/>
              <a:t>Multi-label classification involves cases where a single sample can belong to multiple classes</a:t>
            </a:r>
          </a:p>
          <a:p>
            <a:pPr lvl="1">
              <a:lnSpc>
                <a:spcPct val="130000"/>
              </a:lnSpc>
            </a:pPr>
            <a:r>
              <a:rPr lang="en-US" altLang="ko-KR" sz="1830" dirty="0"/>
              <a:t>If you want to classify whether a </a:t>
            </a:r>
            <a:r>
              <a:rPr lang="en-US" altLang="ko-KR" sz="1830" b="1" dirty="0"/>
              <a:t>number is greater than 7 </a:t>
            </a:r>
            <a:r>
              <a:rPr lang="en-US" altLang="ko-KR" sz="1830" dirty="0"/>
              <a:t>and whether </a:t>
            </a:r>
            <a:r>
              <a:rPr lang="en-US" altLang="ko-KR" sz="1830" b="1" dirty="0"/>
              <a:t>it is odd</a:t>
            </a:r>
            <a:r>
              <a:rPr lang="en-US" altLang="ko-KR" sz="1830" dirty="0"/>
              <a:t>, </a:t>
            </a:r>
            <a:r>
              <a:rPr lang="en-US" altLang="ko-KR" sz="1830" b="1" dirty="0"/>
              <a:t>the output </a:t>
            </a:r>
            <a:r>
              <a:rPr lang="en-US" altLang="ko-KR" sz="1830" dirty="0"/>
              <a:t>will be represented </a:t>
            </a:r>
            <a:r>
              <a:rPr lang="en-US" altLang="ko-KR" sz="1830" b="1" dirty="0"/>
              <a:t>as an array for these two labels</a:t>
            </a:r>
            <a:r>
              <a:rPr lang="en-US" altLang="ko-KR" sz="1830" dirty="0"/>
              <a:t>.</a:t>
            </a:r>
            <a:endParaRPr kumimoji="1" lang="en-US" altLang="ko-KR" sz="183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139A7B-1177-E3DC-1D21-BB61D230A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99" y="3197144"/>
            <a:ext cx="6077798" cy="116221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AF50249-57AD-808C-C2CF-DC9CAE924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199" y="4596303"/>
            <a:ext cx="2581635" cy="30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51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980090-9F34-B063-05DA-B08404AD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3.7 Multi-output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B14465-E087-BC78-7F65-FD7071B5D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13</a:t>
            </a:fld>
            <a:endParaRPr kumimoji="1" lang="ko-Kore-KR" altLang="en-US"/>
          </a:p>
        </p:txBody>
      </p:sp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00AED7B0-AD35-3002-08C8-0F0FA1EB96BD}"/>
              </a:ext>
            </a:extLst>
          </p:cNvPr>
          <p:cNvSpPr txBox="1">
            <a:spLocks/>
          </p:cNvSpPr>
          <p:nvPr/>
        </p:nvSpPr>
        <p:spPr>
          <a:xfrm>
            <a:off x="528199" y="1120249"/>
            <a:ext cx="7610706" cy="3342894"/>
          </a:xfrm>
          <a:prstGeom prst="rect">
            <a:avLst/>
          </a:prstGeom>
        </p:spPr>
        <p:txBody>
          <a:bodyPr>
            <a:normAutofit/>
          </a:bodyPr>
          <a:lstStyle>
            <a:lvl1pPr marL="190458" indent="-190458" algn="l" defTabSz="761830" rtl="0" eaLnBrk="1" latinLnBrk="0" hangingPunct="1">
              <a:lnSpc>
                <a:spcPct val="14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1667" b="0" i="0" kern="1200">
                <a:solidFill>
                  <a:schemeClr val="tx1"/>
                </a:solidFill>
                <a:latin typeface="Paperlogy 5 Medium" pitchFamily="2" charset="-127"/>
                <a:ea typeface="Paperlogy 5 Medium" pitchFamily="2" charset="-127"/>
                <a:cs typeface="+mn-cs"/>
              </a:defRPr>
            </a:lvl1pPr>
            <a:lvl2pPr marL="571371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2pPr>
            <a:lvl3pPr marL="952287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333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3pPr>
            <a:lvl4pPr marL="1333202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4pPr>
            <a:lvl5pPr marL="1714115" indent="-190458" algn="l" defTabSz="761830" rtl="0" eaLnBrk="1" latinLnBrk="0" hangingPunct="1">
              <a:lnSpc>
                <a:spcPct val="14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167" b="0" i="0" kern="120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  <a:cs typeface="+mn-cs"/>
              </a:defRPr>
            </a:lvl5pPr>
            <a:lvl6pPr marL="2095031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5946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6857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7775" indent="-190458" algn="l" defTabSz="76183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2000" dirty="0"/>
              <a:t>Multi-output classification refers to a type of multi-label classification where each label can have multiple classes.</a:t>
            </a:r>
          </a:p>
          <a:p>
            <a:pPr lvl="1">
              <a:lnSpc>
                <a:spcPct val="130000"/>
              </a:lnSpc>
            </a:pPr>
            <a:r>
              <a:rPr lang="en-US" altLang="ko-KR" sz="1830" dirty="0"/>
              <a:t>Classifying each </a:t>
            </a:r>
            <a:r>
              <a:rPr lang="en-US" altLang="ko-KR" sz="1830" b="1" dirty="0"/>
              <a:t>pixel of an MNIST image as a label </a:t>
            </a:r>
            <a:r>
              <a:rPr lang="en-US" altLang="ko-KR" sz="1830" dirty="0"/>
              <a:t>and </a:t>
            </a:r>
            <a:r>
              <a:rPr lang="en-US" altLang="ko-KR" sz="1830" b="1" dirty="0"/>
              <a:t>its value as a class</a:t>
            </a:r>
            <a:r>
              <a:rPr lang="en-US" altLang="ko-KR" sz="1830" dirty="0"/>
              <a:t> is </a:t>
            </a:r>
            <a:r>
              <a:rPr lang="en-US" altLang="ko-KR" sz="1830" b="1" dirty="0"/>
              <a:t>an example of Multi-output Classification</a:t>
            </a:r>
            <a:r>
              <a:rPr lang="en-US" altLang="ko-KR" sz="1830" dirty="0"/>
              <a:t>. </a:t>
            </a:r>
            <a:endParaRPr kumimoji="1" lang="en-US" altLang="ko-KR" sz="183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BF32B03-8874-AEF3-2E31-1C51F05A4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99" y="3145814"/>
            <a:ext cx="4186605" cy="208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532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CFC48B-8B3F-F068-4C57-38555829C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Thank You For Listening</a:t>
            </a:r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5D3116C-913D-F4AF-49F4-E2A922FB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119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FCC8-3962-7525-8095-4C33AC33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kumimoji="1" lang="en-US" altLang="ko-KR" sz="4000" dirty="0"/>
              <a:t>INDEX</a:t>
            </a:r>
            <a:endParaRPr kumimoji="1" lang="ko-KR" altLang="en-US" sz="40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9B378F-306B-F105-955E-9A3680A761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3.1</a:t>
            </a:r>
            <a:r>
              <a:rPr lang="ko-KR" altLang="en-US" sz="2200" b="1" dirty="0">
                <a:latin typeface="Paperlogy 6 SemiBold" pitchFamily="2" charset="-127"/>
                <a:ea typeface="Paperlogy 6 SemiBold" pitchFamily="2" charset="-127"/>
              </a:rPr>
              <a:t> </a:t>
            </a: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MNIST</a:t>
            </a:r>
          </a:p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3.2 Binary Classifier</a:t>
            </a:r>
          </a:p>
          <a:p>
            <a:pPr marL="323948" indent="-323948">
              <a:lnSpc>
                <a:spcPct val="130000"/>
              </a:lnSpc>
            </a:pP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3.3</a:t>
            </a:r>
            <a:r>
              <a:rPr kumimoji="1" lang="ko-KR" altLang="en-US" sz="2200" b="1" dirty="0">
                <a:latin typeface="Paperlogy 6 SemiBold" pitchFamily="2" charset="-127"/>
                <a:ea typeface="Paperlogy 6 SemiBold" pitchFamily="2" charset="-127"/>
              </a:rPr>
              <a:t> </a:t>
            </a: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Performance measurement</a:t>
            </a:r>
          </a:p>
          <a:p>
            <a:pPr marL="323948" indent="-323948">
              <a:lnSpc>
                <a:spcPct val="130000"/>
              </a:lnSpc>
            </a:pP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3.4</a:t>
            </a:r>
            <a:r>
              <a:rPr kumimoji="1" lang="ko-KR" altLang="en-US" sz="2200" b="1" dirty="0">
                <a:latin typeface="Paperlogy 6 SemiBold" pitchFamily="2" charset="-127"/>
                <a:ea typeface="Paperlogy 6 SemiBold" pitchFamily="2" charset="-127"/>
              </a:rPr>
              <a:t> </a:t>
            </a: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Multi-classification</a:t>
            </a:r>
          </a:p>
          <a:p>
            <a:pPr marL="323948" indent="-323948">
              <a:lnSpc>
                <a:spcPct val="130000"/>
              </a:lnSpc>
            </a:pP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3.5</a:t>
            </a:r>
            <a:r>
              <a:rPr kumimoji="1" lang="ko-KR" altLang="en-US" sz="2200" b="1" dirty="0">
                <a:latin typeface="Paperlogy 6 SemiBold" pitchFamily="2" charset="-127"/>
                <a:ea typeface="Paperlogy 6 SemiBold" pitchFamily="2" charset="-127"/>
              </a:rPr>
              <a:t> </a:t>
            </a: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Error Analysis</a:t>
            </a:r>
          </a:p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3.6</a:t>
            </a:r>
            <a:r>
              <a:rPr lang="ko-KR" altLang="en-US" sz="2200" b="1" dirty="0">
                <a:latin typeface="Paperlogy 6 SemiBold" pitchFamily="2" charset="-127"/>
                <a:ea typeface="Paperlogy 6 SemiBold" pitchFamily="2" charset="-127"/>
              </a:rPr>
              <a:t> </a:t>
            </a: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Multi-label Classification</a:t>
            </a:r>
          </a:p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3.7 Multi-output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1283948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194C3-CA62-C403-F1CB-FF22B681C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3.1 MNIST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3257EA-5CD6-9464-AE31-8C02BD15B6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3</a:t>
            </a:fld>
            <a:endParaRPr kumimoji="1" lang="ko-Kore-KR" altLang="en-US"/>
          </a:p>
        </p:txBody>
      </p:sp>
      <p:pic>
        <p:nvPicPr>
          <p:cNvPr id="5" name="Picture 2" descr="MNIST Dataset | Papers With Code">
            <a:extLst>
              <a:ext uri="{FF2B5EF4-FFF2-40B4-BE49-F238E27FC236}">
                <a16:creationId xmlns:a16="http://schemas.microsoft.com/office/drawing/2014/main" id="{2F6964CE-B65E-A140-6E74-501F63660B7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02" y="1577595"/>
            <a:ext cx="5095142" cy="3096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머신러닝] MNIST Data로 숫자 이미지 분류하기 — Steemit">
            <a:extLst>
              <a:ext uri="{FF2B5EF4-FFF2-40B4-BE49-F238E27FC236}">
                <a16:creationId xmlns:a16="http://schemas.microsoft.com/office/drawing/2014/main" id="{F0B13857-F998-3725-359C-C82BCD3B1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458" y="1379728"/>
            <a:ext cx="3354510" cy="3491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9342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073C3D-A06C-E250-2134-E9266012C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3.2 Binary Classifier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467DFA-D188-5966-D8C9-76A9524F0B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A machine learning model that classifies input data into one of two mutually exclusive classes. It is used to predict one of two outcomes.</a:t>
            </a:r>
          </a:p>
          <a:p>
            <a:r>
              <a:rPr lang="en-US" altLang="ko-KR" dirty="0"/>
              <a:t>Ex) True/False, Spam/Not Spam, Positive/Negative.</a:t>
            </a:r>
          </a:p>
          <a:p>
            <a:r>
              <a:rPr lang="en-US" altLang="ko-KR" dirty="0"/>
              <a:t>Stochastic Gradient Descent (SGD): One of the optimization algorithms used to minimize the loss function.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49828-0F20-95A9-E03C-7F02A74771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4</a:t>
            </a:fld>
            <a:endParaRPr kumimoji="1" lang="ko-Kore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B7F6FE9-EDC4-ABA4-F438-5A9E49661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168" y="3280698"/>
            <a:ext cx="6044946" cy="156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017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B1655E-C228-684A-0356-A092D83E8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3.3 Performance measurement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76F535-8A34-964D-ADCD-5EAA3B96C6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1) accuracy with cross-validation</a:t>
            </a:r>
          </a:p>
          <a:p>
            <a:endParaRPr lang="en-US" altLang="ko-KR" dirty="0"/>
          </a:p>
          <a:p>
            <a:r>
              <a:rPr lang="en-US" altLang="ko-KR" dirty="0"/>
              <a:t>K-fold</a:t>
            </a:r>
            <a:r>
              <a:rPr lang="ko-KR" altLang="en-US" dirty="0"/>
              <a:t> </a:t>
            </a:r>
            <a:r>
              <a:rPr lang="en-US" altLang="ko-KR" dirty="0"/>
              <a:t>cross-validation: The data is divided into k folds to perform k repetitive </a:t>
            </a:r>
            <a:r>
              <a:rPr lang="en-US" altLang="ko-KR" dirty="0" err="1"/>
              <a:t>learnig</a:t>
            </a:r>
            <a:r>
              <a:rPr lang="en-US" altLang="ko-KR" dirty="0"/>
              <a:t> and verification</a:t>
            </a:r>
            <a:br>
              <a:rPr lang="en-US" altLang="ko-KR" dirty="0"/>
            </a:br>
            <a:r>
              <a:rPr lang="en-US" altLang="ko-KR" dirty="0"/>
              <a:t>(1 verification data, k-1 </a:t>
            </a:r>
            <a:r>
              <a:rPr lang="en-US" altLang="ko-KR" dirty="0" err="1"/>
              <a:t>learnig</a:t>
            </a:r>
            <a:r>
              <a:rPr lang="en-US" altLang="ko-KR" dirty="0"/>
              <a:t> data)</a:t>
            </a:r>
          </a:p>
          <a:p>
            <a:r>
              <a:rPr lang="en-US" altLang="ko-KR" dirty="0"/>
              <a:t>Benefits: Overfitting prevention, better generalization performance assessment, all data </a:t>
            </a:r>
            <a:r>
              <a:rPr lang="en-US" altLang="ko-KR" dirty="0" err="1"/>
              <a:t>utilzation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4BE7C6-E223-2771-BC44-0B87DD3226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5</a:t>
            </a:fld>
            <a:endParaRPr kumimoji="1" lang="ko-Kore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91033AF-6B0B-570D-CB6B-A055D12B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60" y="3966295"/>
            <a:ext cx="7553076" cy="120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28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8C22CD-795F-AF68-605A-E7B45DBA9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3.3 Performance</a:t>
            </a:r>
            <a:r>
              <a:rPr lang="ko-KR" altLang="en-US" dirty="0"/>
              <a:t> </a:t>
            </a:r>
            <a:r>
              <a:rPr lang="en-US" altLang="ko-KR" dirty="0"/>
              <a:t>measurement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F94667-9125-CC50-5B45-97A0135AFD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2) Confusion Matrix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63BAF1-FFBF-DEAA-9112-EFFBB9E28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6</a:t>
            </a:fld>
            <a:endParaRPr kumimoji="1" lang="ko-Kore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E92372F-516E-E600-009D-9E317D630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092" y="1673041"/>
            <a:ext cx="8061209" cy="11065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C535CDD-C224-AB1F-E46D-C16EAE2F2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092" y="2957432"/>
            <a:ext cx="4401211" cy="1505848"/>
          </a:xfrm>
          <a:prstGeom prst="rect">
            <a:avLst/>
          </a:prstGeom>
        </p:spPr>
      </p:pic>
      <p:pic>
        <p:nvPicPr>
          <p:cNvPr id="8" name="Picture 2" descr="오차행렬(Confusion Matrix), 정밀도(Precision), 재현율(Recall) — 야뤼송">
            <a:extLst>
              <a:ext uri="{FF2B5EF4-FFF2-40B4-BE49-F238E27FC236}">
                <a16:creationId xmlns:a16="http://schemas.microsoft.com/office/drawing/2014/main" id="{DD248613-F755-77BC-A6CB-133A6443E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454" y="2935361"/>
            <a:ext cx="3888648" cy="179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074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5CEB5-74BD-72AE-9A6B-5D0B2D040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3.3 Performance</a:t>
            </a:r>
            <a:r>
              <a:rPr lang="ko-KR" altLang="en-US" dirty="0"/>
              <a:t> </a:t>
            </a:r>
            <a:r>
              <a:rPr lang="en-US" altLang="ko-KR" dirty="0"/>
              <a:t>measurement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E2EC53-820E-1092-DF83-61AAB75326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7</a:t>
            </a:fld>
            <a:endParaRPr kumimoji="1" lang="ko-Kore-KR" altLang="en-US"/>
          </a:p>
        </p:txBody>
      </p:sp>
      <p:pic>
        <p:nvPicPr>
          <p:cNvPr id="5" name="Picture 2" descr="머신러닝 완벽가이드 3강">
            <a:extLst>
              <a:ext uri="{FF2B5EF4-FFF2-40B4-BE49-F238E27FC236}">
                <a16:creationId xmlns:a16="http://schemas.microsoft.com/office/drawing/2014/main" id="{5A4AFFBD-3770-BB97-D369-C18DDCB96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67" y="1913916"/>
            <a:ext cx="2100425" cy="1233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BEBD915-5E66-8880-5CFF-0A52DE863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286" y="1531393"/>
            <a:ext cx="4673678" cy="1864950"/>
          </a:xfrm>
          <a:prstGeom prst="rect">
            <a:avLst/>
          </a:prstGeom>
        </p:spPr>
      </p:pic>
      <p:pic>
        <p:nvPicPr>
          <p:cNvPr id="7" name="Picture 4" descr="평균의 종류(산술평균, 기하평균, 조화평균)">
            <a:extLst>
              <a:ext uri="{FF2B5EF4-FFF2-40B4-BE49-F238E27FC236}">
                <a16:creationId xmlns:a16="http://schemas.microsoft.com/office/drawing/2014/main" id="{3240FE96-088B-B9A9-1DE0-56C5163D9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94" y="3801084"/>
            <a:ext cx="1770173" cy="541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DDCD3DF-C907-9BAA-6F87-C56CC35432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4773" y="3556824"/>
            <a:ext cx="4111191" cy="119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660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835117-75F9-A8EC-9E85-C991ED71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3.3 Performance</a:t>
            </a:r>
            <a:r>
              <a:rPr lang="ko-KR" altLang="en-US" dirty="0"/>
              <a:t> </a:t>
            </a:r>
            <a:r>
              <a:rPr lang="en-US" altLang="ko-KR" dirty="0"/>
              <a:t>measurement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001D13-D53C-47EC-2DB5-D7262BB76C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4) Precision/Recall Trade-off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377A76-611D-0C2C-5600-4EF696CE20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8</a:t>
            </a:fld>
            <a:endParaRPr kumimoji="1" lang="ko-Kore-KR" altLang="en-US"/>
          </a:p>
        </p:txBody>
      </p:sp>
      <p:pic>
        <p:nvPicPr>
          <p:cNvPr id="5" name="Picture 4" descr="MNIST 활용, 분류 2">
            <a:extLst>
              <a:ext uri="{FF2B5EF4-FFF2-40B4-BE49-F238E27FC236}">
                <a16:creationId xmlns:a16="http://schemas.microsoft.com/office/drawing/2014/main" id="{3CED8611-04E5-2454-9968-6A993182C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412" y="1756866"/>
            <a:ext cx="7263170" cy="3035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2968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B5414-1C5A-8D8D-D3EB-7B76A0E82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3.3 Performance</a:t>
            </a:r>
            <a:r>
              <a:rPr lang="ko-KR" altLang="en-US" dirty="0"/>
              <a:t> </a:t>
            </a:r>
            <a:r>
              <a:rPr lang="en-US" altLang="ko-KR" dirty="0"/>
              <a:t>measurement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EFA922-C879-6A51-AF42-8722E4A098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5) ROC</a:t>
            </a:r>
            <a:r>
              <a:rPr lang="ko-KR" altLang="en-US" dirty="0"/>
              <a:t> </a:t>
            </a:r>
            <a:r>
              <a:rPr lang="en-US" altLang="ko-KR" dirty="0"/>
              <a:t>curve : The curve of the true positive rate(TPR) for the false positive rate(FPR)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7B6665-9F5F-A30F-CEEE-3124F80CC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9</a:t>
            </a:fld>
            <a:endParaRPr kumimoji="1" lang="ko-Kore-KR" altLang="en-US"/>
          </a:p>
        </p:txBody>
      </p:sp>
      <p:pic>
        <p:nvPicPr>
          <p:cNvPr id="5" name="Picture 2" descr="5.2 분류 평가지표 - [Must Have] 머신러닝 딥러닝 문제해결 전략(~236)">
            <a:extLst>
              <a:ext uri="{FF2B5EF4-FFF2-40B4-BE49-F238E27FC236}">
                <a16:creationId xmlns:a16="http://schemas.microsoft.com/office/drawing/2014/main" id="{90D7754F-A17B-22FC-58E4-3CA1455EF1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229" y="1876263"/>
            <a:ext cx="5174342" cy="3296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4F2E7EF-3931-C554-BBF9-AC8B5842A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72" y="2573322"/>
            <a:ext cx="2324941" cy="78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551259"/>
      </p:ext>
    </p:extLst>
  </p:cSld>
  <p:clrMapOvr>
    <a:masterClrMapping/>
  </p:clrMapOvr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7DCA439-A871-4098-A409-5A50A12D7BE5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</TotalTime>
  <Words>420</Words>
  <Application>Microsoft Office PowerPoint</Application>
  <PresentationFormat>화면 슬라이드 쇼(16:10)</PresentationFormat>
  <Paragraphs>62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Paperlogy 6 SemiBold</vt:lpstr>
      <vt:lpstr>Arial</vt:lpstr>
      <vt:lpstr>Paperlogy 4 Regular</vt:lpstr>
      <vt:lpstr>Paperlogy 5 Medium</vt:lpstr>
      <vt:lpstr>Calibri</vt:lpstr>
      <vt:lpstr>Paperlogy 7 Bold</vt:lpstr>
      <vt:lpstr>Paperlogy 8 ExtraBold</vt:lpstr>
      <vt:lpstr>맑은 고딕</vt:lpstr>
      <vt:lpstr>1_디자인 사용자 지정</vt:lpstr>
      <vt:lpstr>Hands On Machine Learning</vt:lpstr>
      <vt:lpstr>INDEX</vt:lpstr>
      <vt:lpstr>3.1 MNIST</vt:lpstr>
      <vt:lpstr>3.2 Binary Classifier</vt:lpstr>
      <vt:lpstr>3.3 Performance measurement</vt:lpstr>
      <vt:lpstr>3.3 Performance measurement</vt:lpstr>
      <vt:lpstr>3.3 Performance measurement</vt:lpstr>
      <vt:lpstr>3.3 Performance measurement</vt:lpstr>
      <vt:lpstr>3.3 Performance measurement</vt:lpstr>
      <vt:lpstr>3.4 Multi-classification</vt:lpstr>
      <vt:lpstr>3.5 Error Analysis</vt:lpstr>
      <vt:lpstr>3.6 Multi-label Classification</vt:lpstr>
      <vt:lpstr>3.7 Multi-output Classification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JeongHyuk Choi</dc:creator>
  <cp:lastModifiedBy>ssmin0116@naver.com</cp:lastModifiedBy>
  <cp:revision>38</cp:revision>
  <dcterms:created xsi:type="dcterms:W3CDTF">2024-05-01T06:04:42Z</dcterms:created>
  <dcterms:modified xsi:type="dcterms:W3CDTF">2024-09-12T07:36:13Z</dcterms:modified>
</cp:coreProperties>
</file>

<file path=docProps/thumbnail.jpeg>
</file>